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78" r:id="rId2"/>
    <p:sldId id="266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7" r:id="rId12"/>
    <p:sldId id="268" r:id="rId13"/>
    <p:sldId id="281" r:id="rId14"/>
    <p:sldId id="270" r:id="rId15"/>
    <p:sldId id="269" r:id="rId16"/>
    <p:sldId id="271" r:id="rId17"/>
    <p:sldId id="272" r:id="rId18"/>
    <p:sldId id="273" r:id="rId19"/>
    <p:sldId id="274" r:id="rId20"/>
    <p:sldId id="282" r:id="rId21"/>
    <p:sldId id="275" r:id="rId22"/>
    <p:sldId id="276" r:id="rId23"/>
    <p:sldId id="279" r:id="rId24"/>
    <p:sldId id="280" r:id="rId25"/>
    <p:sldId id="277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1" id="{F1CE409B-5940-4C4C-B400-BFD78439B4E2}">
          <p14:sldIdLst>
            <p14:sldId id="278"/>
            <p14:sldId id="266"/>
            <p14:sldId id="257"/>
            <p14:sldId id="258"/>
            <p14:sldId id="259"/>
            <p14:sldId id="260"/>
            <p14:sldId id="261"/>
            <p14:sldId id="263"/>
            <p14:sldId id="264"/>
            <p14:sldId id="265"/>
            <p14:sldId id="267"/>
            <p14:sldId id="268"/>
            <p14:sldId id="281"/>
            <p14:sldId id="270"/>
            <p14:sldId id="269"/>
            <p14:sldId id="271"/>
            <p14:sldId id="272"/>
            <p14:sldId id="273"/>
            <p14:sldId id="274"/>
            <p14:sldId id="282"/>
            <p14:sldId id="275"/>
            <p14:sldId id="276"/>
            <p14:sldId id="279"/>
            <p14:sldId id="280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5701"/>
  </p:normalViewPr>
  <p:slideViewPr>
    <p:cSldViewPr snapToGrid="0" snapToObjects="1">
      <p:cViewPr>
        <p:scale>
          <a:sx n="100" d="100"/>
          <a:sy n="100" d="100"/>
        </p:scale>
        <p:origin x="1424" y="240"/>
      </p:cViewPr>
      <p:guideLst/>
    </p:cSldViewPr>
  </p:slideViewPr>
  <p:outlineViewPr>
    <p:cViewPr>
      <p:scale>
        <a:sx n="33" d="100"/>
        <a:sy n="33" d="100"/>
      </p:scale>
      <p:origin x="0" y="-3487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2.tiff>
</file>

<file path=ppt/media/image13.tiff>
</file>

<file path=ppt/media/image15.png>
</file>

<file path=ppt/media/image16.png>
</file>

<file path=ppt/media/image17.png>
</file>

<file path=ppt/media/image2.jpeg>
</file>

<file path=ppt/media/image3.jpe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86213-97D2-A64C-8705-CDD3C6DEF074}" type="datetimeFigureOut">
              <a:rPr lang="en-US" smtClean="0"/>
              <a:t>3/3/18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54C1F-F05C-9646-B707-2CE7744C0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62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1956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年诺贝尔物理学奖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54C1F-F05C-9646-B707-2CE7744C09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410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20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57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15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9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6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68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306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519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889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811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8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18167-FD6D-6D42-895F-0EA86C56241C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46564-DF85-E344-A57A-103B47E7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55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第</a:t>
            </a:r>
            <a:r>
              <a:rPr lang="en-US" altLang="zh-CN" dirty="0" smtClean="0"/>
              <a:t>1</a:t>
            </a:r>
            <a:r>
              <a:rPr lang="zh-CN" altLang="en-US" dirty="0" smtClean="0"/>
              <a:t>章 计算机系统概论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4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第五代：超大规模集成电路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VLSI</a:t>
            </a:r>
          </a:p>
          <a:p>
            <a:pPr lvl="1"/>
            <a:r>
              <a:rPr lang="en-US" altLang="zh-CN" dirty="0" smtClean="0"/>
              <a:t>10</a:t>
            </a:r>
            <a:r>
              <a:rPr lang="en-US" altLang="zh-CN" baseline="30000" dirty="0" smtClean="0"/>
              <a:t>5</a:t>
            </a:r>
            <a:r>
              <a:rPr lang="zh-CN" altLang="en-US" dirty="0" smtClean="0"/>
              <a:t>～</a:t>
            </a:r>
            <a:r>
              <a:rPr lang="en-US" altLang="zh-CN" dirty="0" smtClean="0"/>
              <a:t>10</a:t>
            </a:r>
            <a:r>
              <a:rPr lang="en-US" altLang="zh-CN" baseline="30000" dirty="0" smtClean="0"/>
              <a:t>7</a:t>
            </a:r>
            <a:r>
              <a:rPr lang="zh-CN" altLang="en-US" dirty="0" smtClean="0"/>
              <a:t>个晶体管</a:t>
            </a:r>
            <a:endParaRPr lang="en-US" altLang="zh-CN" dirty="0" smtClean="0"/>
          </a:p>
          <a:p>
            <a:r>
              <a:rPr lang="en-US" altLang="zh-CN" dirty="0" smtClean="0"/>
              <a:t>ULSI</a:t>
            </a:r>
            <a:endParaRPr lang="en-US" altLang="zh-CN" dirty="0"/>
          </a:p>
          <a:p>
            <a:pPr lvl="1"/>
            <a:r>
              <a:rPr lang="en-US" altLang="zh-CN" dirty="0" smtClean="0"/>
              <a:t>10</a:t>
            </a:r>
            <a:r>
              <a:rPr lang="en-US" altLang="zh-CN" baseline="30000" dirty="0" smtClean="0"/>
              <a:t>7</a:t>
            </a:r>
            <a:r>
              <a:rPr lang="zh-CN" altLang="en-US" dirty="0" smtClean="0"/>
              <a:t>～</a:t>
            </a:r>
            <a:r>
              <a:rPr lang="en-US" altLang="zh-CN" dirty="0" smtClean="0"/>
              <a:t>10</a:t>
            </a:r>
            <a:r>
              <a:rPr lang="en-US" altLang="zh-CN" baseline="30000" dirty="0" smtClean="0"/>
              <a:t>9</a:t>
            </a:r>
            <a:r>
              <a:rPr lang="zh-CN" altLang="en-US" dirty="0" smtClean="0"/>
              <a:t>个晶体管</a:t>
            </a:r>
            <a:endParaRPr lang="en-US" altLang="zh-CN" dirty="0" smtClean="0"/>
          </a:p>
          <a:p>
            <a:r>
              <a:rPr lang="zh-CN" altLang="en-US" dirty="0" smtClean="0"/>
              <a:t>高性能微处理器芯片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超过</a:t>
            </a:r>
            <a:r>
              <a:rPr lang="en-US" altLang="zh-CN" dirty="0" smtClean="0"/>
              <a:t>10</a:t>
            </a:r>
            <a:r>
              <a:rPr lang="zh-CN" altLang="en-US" dirty="0" smtClean="0"/>
              <a:t>亿个晶体管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156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计算机发展趋势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大型机</a:t>
            </a:r>
            <a:endParaRPr lang="en-US" altLang="zh-CN" dirty="0" smtClean="0"/>
          </a:p>
          <a:p>
            <a:r>
              <a:rPr lang="zh-CN" altLang="en-US" dirty="0" smtClean="0"/>
              <a:t>小型机和微型机</a:t>
            </a:r>
            <a:endParaRPr lang="en-US" altLang="zh-CN" dirty="0" smtClean="0"/>
          </a:p>
          <a:p>
            <a:r>
              <a:rPr lang="zh-CN" altLang="en-US" dirty="0" smtClean="0"/>
              <a:t>笔记本和平板电脑</a:t>
            </a:r>
            <a:endParaRPr lang="en-US" altLang="zh-CN" dirty="0" smtClean="0"/>
          </a:p>
          <a:p>
            <a:r>
              <a:rPr lang="zh-CN" altLang="en-US" dirty="0" smtClean="0"/>
              <a:t>智能手机</a:t>
            </a:r>
            <a:endParaRPr lang="en-US" altLang="zh-CN" dirty="0" smtClean="0"/>
          </a:p>
          <a:p>
            <a:r>
              <a:rPr lang="zh-CN" altLang="en-US" dirty="0" smtClean="0"/>
              <a:t>计算机网络</a:t>
            </a:r>
            <a:endParaRPr lang="en-US" altLang="zh-CN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499" y="3523452"/>
            <a:ext cx="5466355" cy="265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180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1.2</a:t>
            </a:r>
            <a:r>
              <a:rPr lang="zh-CN" altLang="en-US" dirty="0" smtClean="0"/>
              <a:t> 计算机的硬件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0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计算机</a:t>
            </a:r>
            <a:r>
              <a:rPr kumimoji="1" lang="zh-CN" altLang="en-US" dirty="0" smtClean="0"/>
              <a:t>中执行</a:t>
            </a:r>
            <a:r>
              <a:rPr kumimoji="1" lang="zh-CN" altLang="en-US" dirty="0"/>
              <a:t>的程序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程序</a:t>
            </a:r>
            <a:r>
              <a:rPr kumimoji="1" lang="zh-CN" altLang="en-US" dirty="0"/>
              <a:t>是由指令组成</a:t>
            </a:r>
            <a:r>
              <a:rPr kumimoji="1" lang="zh-CN" altLang="en-US" dirty="0" smtClean="0"/>
              <a:t>的：计算机</a:t>
            </a:r>
            <a:r>
              <a:rPr kumimoji="1" lang="zh-CN" altLang="en-US" dirty="0"/>
              <a:t>执行程序的过程</a:t>
            </a:r>
            <a:r>
              <a:rPr kumimoji="1" lang="zh-CN" altLang="en-US" dirty="0" smtClean="0"/>
              <a:t>，就</a:t>
            </a:r>
            <a:r>
              <a:rPr kumimoji="1" lang="zh-CN" altLang="en-US" dirty="0"/>
              <a:t>是按照给定次序执行一组指令的过程。</a:t>
            </a:r>
          </a:p>
          <a:p>
            <a:r>
              <a:rPr kumimoji="1" lang="zh-CN" altLang="en-US" dirty="0"/>
              <a:t>一条指令通常分成两部分：</a:t>
            </a:r>
          </a:p>
          <a:p>
            <a:pPr lvl="1"/>
            <a:r>
              <a:rPr kumimoji="1" lang="zh-CN" altLang="en-US" dirty="0" smtClean="0"/>
              <a:t>操作码：规定</a:t>
            </a:r>
            <a:r>
              <a:rPr kumimoji="1" lang="zh-CN" altLang="en-US" dirty="0"/>
              <a:t>该指令执行什么样的运算</a:t>
            </a:r>
            <a:r>
              <a:rPr kumimoji="1" lang="en-US" altLang="zh-CN" dirty="0"/>
              <a:t>(</a:t>
            </a:r>
            <a:r>
              <a:rPr kumimoji="1" lang="zh-CN" altLang="en-US" dirty="0"/>
              <a:t>或操作</a:t>
            </a:r>
            <a:r>
              <a:rPr kumimoji="1" lang="en-US" altLang="zh-CN" dirty="0"/>
              <a:t>)</a:t>
            </a:r>
            <a:r>
              <a:rPr kumimoji="1" lang="zh-CN" altLang="en-US" dirty="0"/>
              <a:t>，因此被命名为操作码。</a:t>
            </a:r>
          </a:p>
          <a:p>
            <a:pPr lvl="1"/>
            <a:r>
              <a:rPr kumimoji="1" lang="zh-CN" altLang="en-US" dirty="0" smtClean="0"/>
              <a:t>地址码：规定</a:t>
            </a:r>
            <a:r>
              <a:rPr kumimoji="1" lang="zh-CN" altLang="en-US" dirty="0"/>
              <a:t>对哪些数据进行运算，通常表示的是数据地址，因此被称为地址码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r>
              <a:rPr kumimoji="1" lang="zh-CN" altLang="en-US" dirty="0"/>
              <a:t>由于二进制码不易辨认，因此往往用符号来表示一条指令</a:t>
            </a:r>
          </a:p>
        </p:txBody>
      </p:sp>
    </p:spTree>
    <p:extLst>
      <p:ext uri="{BB962C8B-B14F-4D97-AF65-F5344CB8AC3E}">
        <p14:creationId xmlns:p14="http://schemas.microsoft.com/office/powerpoint/2010/main" val="1458102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计算机硬件的组成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冯</a:t>
            </a:r>
            <a:r>
              <a:rPr lang="en-US" altLang="zh-CN" dirty="0" smtClean="0"/>
              <a:t>·</a:t>
            </a:r>
            <a:r>
              <a:rPr lang="zh-CN" altLang="en-US" dirty="0" smtClean="0"/>
              <a:t>诺依曼结构中组成</a:t>
            </a:r>
            <a:r>
              <a:rPr lang="zh-CN" altLang="en-US" dirty="0"/>
              <a:t>计算机的基本部件：中央处理器</a:t>
            </a:r>
            <a:r>
              <a:rPr lang="en-US" altLang="zh-CN" dirty="0"/>
              <a:t>CPU（</a:t>
            </a:r>
            <a:r>
              <a:rPr lang="zh-CN" altLang="en-US" dirty="0"/>
              <a:t>运算器和控制器）、存储器、输入设备、输出</a:t>
            </a:r>
            <a:r>
              <a:rPr lang="zh-CN" altLang="en-US" dirty="0" smtClean="0"/>
              <a:t>设备</a:t>
            </a:r>
            <a:endParaRPr lang="zh-CN" altLang="en-US" dirty="0"/>
          </a:p>
          <a:p>
            <a:endParaRPr lang="en-US" dirty="0"/>
          </a:p>
        </p:txBody>
      </p:sp>
      <p:pic>
        <p:nvPicPr>
          <p:cNvPr id="4" name="Picture 4" descr="1t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7620" y="3164239"/>
            <a:ext cx="5228760" cy="301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244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输入设备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输入设备</a:t>
            </a:r>
            <a:r>
              <a:rPr lang="zh-CN" altLang="en-US" dirty="0" smtClean="0"/>
              <a:t>用</a:t>
            </a:r>
            <a:r>
              <a:rPr lang="zh-CN" altLang="en-US" dirty="0"/>
              <a:t>来输入原始数据和处理这些数据的程序（输入数据和程序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输入</a:t>
            </a:r>
            <a:r>
              <a:rPr lang="zh-CN" altLang="en-US" dirty="0"/>
              <a:t>的信息有数字符、字母和控制符，这些字符通常用</a:t>
            </a:r>
            <a:r>
              <a:rPr lang="en-US" altLang="zh-CN" dirty="0"/>
              <a:t>ASCII</a:t>
            </a:r>
            <a:r>
              <a:rPr lang="zh-CN" altLang="en-US" dirty="0"/>
              <a:t>码表示，它用7位二进制码来表示一个字符，因此有2</a:t>
            </a:r>
            <a:r>
              <a:rPr lang="zh-CN" altLang="en-US" baseline="30000" dirty="0"/>
              <a:t>7</a:t>
            </a:r>
            <a:r>
              <a:rPr lang="zh-CN" altLang="en-US" dirty="0"/>
              <a:t>即128</a:t>
            </a:r>
            <a:r>
              <a:rPr lang="zh-CN" altLang="en-US" dirty="0" smtClean="0"/>
              <a:t>个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zh-CN" altLang="en-US" dirty="0"/>
              <a:t>计算机中，一般把8位二进制码称为一个</a:t>
            </a:r>
            <a:r>
              <a:rPr lang="zh-CN" altLang="en-US" dirty="0" smtClean="0"/>
              <a:t>字节</a:t>
            </a:r>
            <a:r>
              <a:rPr lang="zh-CN" altLang="en-US" dirty="0"/>
              <a:t>，最高一位（第8位）可用于奇偶校验或作其他用处</a:t>
            </a:r>
            <a:endParaRPr lang="en-US" altLang="zh-CN" dirty="0" smtClean="0"/>
          </a:p>
          <a:p>
            <a:r>
              <a:rPr lang="zh-CN" altLang="en-US" dirty="0" smtClean="0"/>
              <a:t>最</a:t>
            </a:r>
            <a:r>
              <a:rPr lang="zh-CN" altLang="en-US" dirty="0"/>
              <a:t>常用的输入</a:t>
            </a:r>
            <a:r>
              <a:rPr lang="zh-CN" altLang="en-US" dirty="0" smtClean="0"/>
              <a:t>设备：键盘、鼠标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0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输出设备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输出设备用来输出计算机的处理结果，可以是数字、字母、表格、图形</a:t>
            </a:r>
            <a:r>
              <a:rPr lang="zh-CN" altLang="en-US" dirty="0" smtClean="0"/>
              <a:t>等</a:t>
            </a:r>
            <a:endParaRPr lang="en-US" altLang="zh-CN" dirty="0" smtClean="0"/>
          </a:p>
          <a:p>
            <a:r>
              <a:rPr lang="zh-CN" altLang="en-US" dirty="0" smtClean="0"/>
              <a:t>最</a:t>
            </a:r>
            <a:r>
              <a:rPr lang="zh-CN" altLang="en-US" dirty="0"/>
              <a:t>常用的输出</a:t>
            </a:r>
            <a:r>
              <a:rPr lang="zh-CN" altLang="en-US" dirty="0" smtClean="0"/>
              <a:t>设备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显示器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打印机</a:t>
            </a:r>
            <a:endParaRPr lang="zh-CN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392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存储器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存储器用来存放程序和数据</a:t>
            </a:r>
            <a:r>
              <a:rPr lang="zh-CN" altLang="en-US" dirty="0" smtClean="0"/>
              <a:t>，存储器</a:t>
            </a:r>
            <a:r>
              <a:rPr lang="zh-CN" altLang="en-US" dirty="0"/>
              <a:t>又分为主存储器和辅助</a:t>
            </a:r>
            <a:r>
              <a:rPr lang="zh-CN" altLang="en-US" dirty="0" smtClean="0"/>
              <a:t>存储器</a:t>
            </a:r>
            <a:endParaRPr lang="en-US" altLang="zh-CN" dirty="0" smtClean="0"/>
          </a:p>
          <a:p>
            <a:r>
              <a:rPr lang="zh-CN" altLang="en-US" dirty="0" smtClean="0"/>
              <a:t>主存储器是</a:t>
            </a:r>
            <a:r>
              <a:rPr lang="zh-CN" altLang="en-US" dirty="0"/>
              <a:t>计算机各种信息的存储和交流中心</a:t>
            </a:r>
            <a:r>
              <a:rPr lang="zh-CN" altLang="en-US" dirty="0" smtClean="0"/>
              <a:t>。</a:t>
            </a:r>
            <a:endParaRPr lang="en-US" altLang="zh-CN" dirty="0"/>
          </a:p>
          <a:p>
            <a:r>
              <a:rPr lang="zh-CN" altLang="en-US" dirty="0" smtClean="0"/>
              <a:t>当前</a:t>
            </a:r>
            <a:r>
              <a:rPr lang="zh-CN" altLang="en-US" dirty="0"/>
              <a:t>在计算机上运行的程序和数据是存放在主存储器中</a:t>
            </a:r>
            <a:r>
              <a:rPr lang="zh-CN" altLang="en-US" dirty="0" smtClean="0"/>
              <a:t>的</a:t>
            </a:r>
            <a:endParaRPr lang="zh-CN" altLang="en-US" dirty="0"/>
          </a:p>
        </p:txBody>
      </p:sp>
      <p:pic>
        <p:nvPicPr>
          <p:cNvPr id="4" name="Picture 4" descr="1t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736" y="4001294"/>
            <a:ext cx="4430528" cy="2552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8262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中央处理器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中央处理器又</a:t>
            </a:r>
            <a:r>
              <a:rPr lang="zh-CN" altLang="en-US" dirty="0"/>
              <a:t>叫</a:t>
            </a:r>
            <a:r>
              <a:rPr lang="en-US" altLang="zh-CN" dirty="0"/>
              <a:t>CPU</a:t>
            </a:r>
            <a:r>
              <a:rPr lang="zh-CN" altLang="en-US" dirty="0"/>
              <a:t>，在早期的计算机中分成运算器和控制器两部分，由于电路集成度的提高，现在已把它们集成在一个芯片中。</a:t>
            </a:r>
          </a:p>
          <a:p>
            <a:r>
              <a:rPr lang="zh-CN" altLang="en-US" dirty="0"/>
              <a:t>运算器是对信息或数据进行处理和运算的部件，经常进行的是算术运算和逻辑运算，所以在其内部有一个算术及逻辑运算部件（</a:t>
            </a:r>
            <a:r>
              <a:rPr lang="en-US" altLang="zh-CN" dirty="0"/>
              <a:t>ALU</a:t>
            </a:r>
            <a:r>
              <a:rPr lang="zh-CN" altLang="en-US" dirty="0"/>
              <a:t>）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算术运算：加</a:t>
            </a:r>
            <a:r>
              <a:rPr lang="zh-CN" altLang="en-US" dirty="0"/>
              <a:t>、减、乘、除、求绝对值、求负值</a:t>
            </a:r>
            <a:r>
              <a:rPr lang="zh-CN" altLang="en-US" dirty="0" smtClean="0"/>
              <a:t>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逻辑运算：比较</a:t>
            </a:r>
            <a:r>
              <a:rPr lang="zh-CN" altLang="en-US" dirty="0"/>
              <a:t>大小、移位、逻辑乘、逻辑加</a:t>
            </a:r>
            <a:r>
              <a:rPr lang="zh-CN" altLang="en-US" dirty="0" smtClean="0"/>
              <a:t>等</a:t>
            </a:r>
            <a:endParaRPr lang="en-US" altLang="zh-CN" dirty="0" smtClean="0"/>
          </a:p>
          <a:p>
            <a:r>
              <a:rPr lang="zh-CN" altLang="en-US" dirty="0" smtClean="0"/>
              <a:t>控制器</a:t>
            </a:r>
            <a:r>
              <a:rPr lang="zh-CN" altLang="en-US" dirty="0"/>
              <a:t>主要用来实现计算机本身运行过程的自动化，即实现程序的自动执行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189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以总线连接的计算机结构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总线上的信号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地址、数据、控制信号</a:t>
            </a:r>
            <a:endParaRPr 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7169" name="Picture 1" descr="a1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600" y="3203730"/>
            <a:ext cx="5130800" cy="297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773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mtClean="0"/>
              <a:t>1.1</a:t>
            </a:r>
            <a:r>
              <a:rPr lang="zh-CN" altLang="en-US" smtClean="0"/>
              <a:t> 计算机</a:t>
            </a:r>
            <a:r>
              <a:rPr lang="zh-CN" altLang="en-US" dirty="0" smtClean="0"/>
              <a:t>的诞生和发展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5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计算机系统的分类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目前常用的计算机分类方法是</a:t>
            </a:r>
            <a:r>
              <a:rPr kumimoji="1" lang="en-US" altLang="zh-CN" dirty="0"/>
              <a:t>1966</a:t>
            </a:r>
            <a:r>
              <a:rPr kumimoji="1" lang="zh-CN" altLang="en-US" dirty="0"/>
              <a:t>年弗林根据指令流和数据流数量进行分类的方法。其中指令流是机器执行的指令序列，数据流是由指令流调用的数据</a:t>
            </a:r>
            <a:r>
              <a:rPr kumimoji="1" lang="zh-CN" altLang="en-US" dirty="0" smtClean="0"/>
              <a:t>序列</a:t>
            </a:r>
            <a:endParaRPr kumimoji="1" lang="en-US" altLang="zh-CN" dirty="0" smtClean="0"/>
          </a:p>
          <a:p>
            <a:pPr lvl="1"/>
            <a:r>
              <a:rPr kumimoji="1" lang="en-US" altLang="zh-CN" dirty="0"/>
              <a:t>1. </a:t>
            </a:r>
            <a:r>
              <a:rPr kumimoji="1" lang="zh-CN" altLang="en-US" dirty="0"/>
              <a:t>单指令流单数据流</a:t>
            </a:r>
            <a:r>
              <a:rPr kumimoji="1" lang="en-US" altLang="zh-CN" dirty="0"/>
              <a:t>(SISD)</a:t>
            </a:r>
            <a:r>
              <a:rPr kumimoji="1" lang="zh-CN" altLang="en-US" dirty="0"/>
              <a:t>计算机系统</a:t>
            </a:r>
          </a:p>
          <a:p>
            <a:pPr lvl="1"/>
            <a:r>
              <a:rPr kumimoji="1" lang="en-US" altLang="zh-CN" dirty="0"/>
              <a:t>2. </a:t>
            </a:r>
            <a:r>
              <a:rPr kumimoji="1" lang="zh-CN" altLang="en-US" dirty="0"/>
              <a:t>单指令流多数据流</a:t>
            </a:r>
            <a:r>
              <a:rPr kumimoji="1" lang="en-US" altLang="zh-CN" dirty="0"/>
              <a:t>(SIMD)</a:t>
            </a:r>
            <a:r>
              <a:rPr kumimoji="1" lang="zh-CN" altLang="en-US" dirty="0"/>
              <a:t>计算机系统</a:t>
            </a:r>
          </a:p>
          <a:p>
            <a:pPr lvl="1"/>
            <a:r>
              <a:rPr kumimoji="1" lang="en-US" altLang="zh-CN" dirty="0"/>
              <a:t>3. </a:t>
            </a:r>
            <a:r>
              <a:rPr kumimoji="1" lang="zh-CN" altLang="en-US" dirty="0"/>
              <a:t>多指令流单数据流</a:t>
            </a:r>
            <a:r>
              <a:rPr kumimoji="1" lang="en-US" altLang="zh-CN" dirty="0"/>
              <a:t>(MISD)</a:t>
            </a:r>
            <a:r>
              <a:rPr kumimoji="1" lang="zh-CN" altLang="en-US" dirty="0"/>
              <a:t>计算机系统</a:t>
            </a:r>
          </a:p>
          <a:p>
            <a:pPr lvl="1"/>
            <a:r>
              <a:rPr kumimoji="1" lang="en-US" altLang="zh-CN" dirty="0"/>
              <a:t>4. </a:t>
            </a:r>
            <a:r>
              <a:rPr kumimoji="1" lang="zh-CN" altLang="en-US" dirty="0"/>
              <a:t>多指令流多数据流</a:t>
            </a:r>
            <a:r>
              <a:rPr kumimoji="1" lang="en-US" altLang="zh-CN" dirty="0"/>
              <a:t>(MIMD)</a:t>
            </a:r>
            <a:r>
              <a:rPr kumimoji="1" lang="zh-CN" altLang="en-US" dirty="0"/>
              <a:t>计算机</a:t>
            </a:r>
            <a:r>
              <a:rPr kumimoji="1" lang="zh-CN" altLang="en-US" dirty="0" smtClean="0"/>
              <a:t>系统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3305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1.3</a:t>
            </a:r>
            <a:r>
              <a:rPr lang="zh-CN" altLang="en-US" dirty="0" smtClean="0"/>
              <a:t> 计算机的软件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8690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计算机的语言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计算机语言经历了由机器语言→汇编语言→高级语言的发展过程。</a:t>
            </a:r>
          </a:p>
          <a:p>
            <a:r>
              <a:rPr lang="zh-CN" altLang="en-US" dirty="0"/>
              <a:t>机器</a:t>
            </a:r>
            <a:r>
              <a:rPr lang="zh-CN" altLang="en-US" dirty="0" smtClean="0"/>
              <a:t>语言：和</a:t>
            </a:r>
            <a:r>
              <a:rPr lang="zh-CN" altLang="en-US" dirty="0"/>
              <a:t>计算机的硬件设计同时产生的，是一组由二进制代码（</a:t>
            </a:r>
            <a:r>
              <a:rPr lang="en-US" altLang="zh-CN" dirty="0"/>
              <a:t>0</a:t>
            </a:r>
            <a:r>
              <a:rPr lang="zh-CN" altLang="en-US" dirty="0"/>
              <a:t>和</a:t>
            </a:r>
            <a:r>
              <a:rPr lang="en-US" altLang="zh-CN" dirty="0"/>
              <a:t>1</a:t>
            </a:r>
            <a:r>
              <a:rPr lang="zh-CN" altLang="en-US" dirty="0"/>
              <a:t>）组成的指令和数据。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403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计算机的语言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汇编语言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50</a:t>
            </a:r>
            <a:r>
              <a:rPr lang="zh-CN" altLang="en-US" dirty="0" smtClean="0"/>
              <a:t>年代，符号式程序设计语言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汇编程序的大部分语句是和机器指令一一对应的，</a:t>
            </a:r>
            <a:r>
              <a:rPr lang="zh-CN" altLang="en-US" dirty="0"/>
              <a:t>这种指令码的名称叫“助记符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pPr lvl="1"/>
            <a:r>
              <a:rPr kumimoji="1" lang="zh-CN" altLang="en-US" dirty="0" smtClean="0"/>
              <a:t>汇编程序翻译为机器语言（二进制代码）后运行</a:t>
            </a:r>
            <a:endParaRPr kumimoji="1" lang="en-US" altLang="zh-CN" dirty="0" smtClean="0"/>
          </a:p>
          <a:p>
            <a:r>
              <a:rPr kumimoji="1" lang="zh-CN" altLang="en-US" dirty="0" smtClean="0"/>
              <a:t>翻译程序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编译程序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解释程序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58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计算机的语言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汇编语言：虽然</a:t>
            </a:r>
            <a:r>
              <a:rPr lang="zh-CN" altLang="en-US" dirty="0"/>
              <a:t>比机器语言便于记忆和书写，但还是有许多</a:t>
            </a:r>
            <a:r>
              <a:rPr lang="zh-CN" altLang="en-US" dirty="0" smtClean="0"/>
              <a:t>不足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功能有限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编程</a:t>
            </a:r>
            <a:r>
              <a:rPr lang="zh-CN" altLang="en-US" dirty="0"/>
              <a:t>工作繁重而</a:t>
            </a:r>
            <a:r>
              <a:rPr lang="zh-CN" altLang="en-US" dirty="0" smtClean="0"/>
              <a:t>费时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依赖处理器</a:t>
            </a:r>
            <a:endParaRPr lang="en-US" altLang="zh-CN" dirty="0" smtClean="0"/>
          </a:p>
          <a:p>
            <a:r>
              <a:rPr lang="zh-CN" altLang="en-US" dirty="0" smtClean="0"/>
              <a:t>高级语言：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</a:t>
            </a:r>
            <a:r>
              <a:rPr lang="en-US" altLang="zh-CN" dirty="0" smtClean="0"/>
              <a:t>++</a:t>
            </a:r>
            <a:r>
              <a:rPr lang="zh-CN" altLang="en-US" dirty="0" smtClean="0"/>
              <a:t>，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BASIC</a:t>
            </a:r>
            <a:r>
              <a:rPr lang="zh-CN" altLang="en-US" dirty="0"/>
              <a:t>，</a:t>
            </a:r>
            <a:r>
              <a:rPr lang="en-US" altLang="zh-CN" dirty="0" smtClean="0"/>
              <a:t>FORTRAN</a:t>
            </a:r>
            <a:r>
              <a:rPr lang="mr-IN" altLang="zh-CN" smtClean="0"/>
              <a:t>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89190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计算机系统的多级层次结构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操作系统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组织计算机工作流程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管理和分配存储空间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控制和管理外部设备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提供良好的用户界面</a:t>
            </a:r>
            <a:endParaRPr lang="en-US" altLang="zh-CN" dirty="0" smtClean="0"/>
          </a:p>
          <a:p>
            <a:r>
              <a:rPr lang="zh-CN" altLang="en-US" dirty="0" smtClean="0"/>
              <a:t>虚拟计算机</a:t>
            </a:r>
          </a:p>
          <a:p>
            <a:pPr lvl="1"/>
            <a:r>
              <a:rPr lang="zh-CN" altLang="en-US" dirty="0" smtClean="0"/>
              <a:t>计算机硬件＋操作系统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计算机组成对于应用程序员透明</a:t>
            </a:r>
            <a:endParaRPr lang="en-US" dirty="0"/>
          </a:p>
        </p:txBody>
      </p:sp>
      <p:pic>
        <p:nvPicPr>
          <p:cNvPr id="8195" name="Picture 3" descr="a2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750" y="2041586"/>
            <a:ext cx="1625600" cy="3001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5181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200" dirty="0" smtClean="0"/>
              <a:t>ENIAC</a:t>
            </a:r>
            <a:r>
              <a:rPr lang="zh-CN" altLang="en-US" sz="3200" dirty="0" smtClean="0"/>
              <a:t>（</a:t>
            </a:r>
            <a:r>
              <a:rPr lang="en-US" altLang="zh-CN" sz="2400" dirty="0" smtClean="0"/>
              <a:t>electronic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numerical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integrator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computer</a:t>
            </a:r>
            <a:r>
              <a:rPr lang="zh-CN" altLang="en-US" sz="3200" dirty="0" smtClean="0"/>
              <a:t>）：</a:t>
            </a:r>
            <a:r>
              <a:rPr lang="en-US" altLang="zh-CN" sz="3200" dirty="0" smtClean="0"/>
              <a:t/>
            </a:r>
            <a:br>
              <a:rPr lang="en-US" altLang="zh-CN" sz="3200" dirty="0" smtClean="0"/>
            </a:br>
            <a:r>
              <a:rPr lang="zh-CN" altLang="en-US" sz="3200" dirty="0" smtClean="0"/>
              <a:t>世界上第一台电子计算机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dirty="0" smtClean="0"/>
              <a:t>时间：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1943-1946</a:t>
            </a:r>
            <a:r>
              <a:rPr lang="zh-CN" altLang="en-US" dirty="0" smtClean="0"/>
              <a:t>研制</a:t>
            </a:r>
            <a:r>
              <a:rPr lang="zh-CN" altLang="en-US" dirty="0"/>
              <a:t>，</a:t>
            </a:r>
            <a:r>
              <a:rPr lang="en-US" altLang="zh-CN" dirty="0" smtClean="0"/>
              <a:t>1946</a:t>
            </a:r>
            <a:r>
              <a:rPr lang="zh-CN" altLang="en-US" dirty="0" smtClean="0"/>
              <a:t>年</a:t>
            </a:r>
            <a:r>
              <a:rPr lang="en-US" altLang="zh-CN" dirty="0" smtClean="0"/>
              <a:t>2</a:t>
            </a:r>
            <a:r>
              <a:rPr lang="zh-CN" altLang="en-US" dirty="0" smtClean="0"/>
              <a:t>月</a:t>
            </a:r>
            <a:r>
              <a:rPr lang="en-US" altLang="zh-CN" dirty="0" smtClean="0"/>
              <a:t>14</a:t>
            </a:r>
            <a:r>
              <a:rPr lang="zh-CN" altLang="en-US" dirty="0" smtClean="0"/>
              <a:t>日交付</a:t>
            </a:r>
            <a:endParaRPr lang="en-US" altLang="zh-CN" dirty="0" smtClean="0"/>
          </a:p>
          <a:p>
            <a:r>
              <a:rPr lang="zh-CN" altLang="en-US" dirty="0" smtClean="0"/>
              <a:t>地点：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美国宾夕法尼亚大学</a:t>
            </a:r>
            <a:endParaRPr lang="en-US" altLang="zh-CN" dirty="0" smtClean="0"/>
          </a:p>
          <a:p>
            <a:r>
              <a:rPr lang="zh-CN" altLang="en-US" dirty="0" smtClean="0"/>
              <a:t>人物：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埃克特（</a:t>
            </a:r>
            <a:r>
              <a:rPr lang="en-US" altLang="zh-CN" dirty="0" smtClean="0"/>
              <a:t>J. P. Eckert</a:t>
            </a:r>
            <a:r>
              <a:rPr lang="zh-CN" altLang="en-US" dirty="0" smtClean="0"/>
              <a:t>）、莫克利（</a:t>
            </a:r>
            <a:r>
              <a:rPr lang="en-US" altLang="zh-CN" dirty="0" smtClean="0"/>
              <a:t>J. W. </a:t>
            </a:r>
            <a:r>
              <a:rPr lang="en-US" altLang="zh-CN" dirty="0" err="1" smtClean="0"/>
              <a:t>Mauchly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用途：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二战时期计算弹道问题，</a:t>
            </a:r>
            <a:r>
              <a:rPr lang="en-US" altLang="zh-CN" dirty="0" smtClean="0"/>
              <a:t>200</a:t>
            </a:r>
            <a:r>
              <a:rPr lang="zh-CN" altLang="en-US" dirty="0" smtClean="0"/>
              <a:t>多人</a:t>
            </a:r>
            <a:r>
              <a:rPr lang="en-US" altLang="zh-CN" dirty="0" smtClean="0"/>
              <a:t>2</a:t>
            </a:r>
            <a:r>
              <a:rPr lang="zh-CN" altLang="en-US" dirty="0" smtClean="0"/>
              <a:t>个月完成一张表</a:t>
            </a:r>
            <a:endParaRPr lang="en-US" altLang="zh-CN" dirty="0" smtClean="0"/>
          </a:p>
          <a:p>
            <a:r>
              <a:rPr lang="zh-CN" altLang="en-US" dirty="0" smtClean="0"/>
              <a:t>特点：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18000</a:t>
            </a:r>
            <a:r>
              <a:rPr lang="zh-CN" altLang="en-US" dirty="0" smtClean="0"/>
              <a:t>多个电子管，</a:t>
            </a:r>
            <a:r>
              <a:rPr lang="en-US" altLang="zh-CN" dirty="0" smtClean="0"/>
              <a:t>1500</a:t>
            </a:r>
            <a:r>
              <a:rPr lang="zh-CN" altLang="en-US" dirty="0" smtClean="0"/>
              <a:t>个继电器，</a:t>
            </a:r>
            <a:r>
              <a:rPr lang="en-US" altLang="zh-CN" dirty="0" smtClean="0"/>
              <a:t>30</a:t>
            </a:r>
            <a:r>
              <a:rPr lang="zh-CN" altLang="en-US" dirty="0" smtClean="0"/>
              <a:t>吨，</a:t>
            </a:r>
            <a:r>
              <a:rPr lang="en-US" altLang="zh-CN" dirty="0" smtClean="0"/>
              <a:t>170</a:t>
            </a:r>
            <a:r>
              <a:rPr lang="zh-CN" altLang="en-US" dirty="0" smtClean="0"/>
              <a:t>平方米，</a:t>
            </a:r>
            <a:r>
              <a:rPr lang="en-US" altLang="zh-CN" dirty="0" smtClean="0"/>
              <a:t>140kW</a:t>
            </a:r>
            <a:r>
              <a:rPr lang="zh-CN" altLang="en-US" dirty="0" smtClean="0"/>
              <a:t>，</a:t>
            </a:r>
            <a:r>
              <a:rPr lang="en-US" altLang="zh-CN" dirty="0" smtClean="0"/>
              <a:t>5000</a:t>
            </a:r>
            <a:r>
              <a:rPr lang="zh-CN" altLang="en-US" dirty="0" smtClean="0"/>
              <a:t>次加法</a:t>
            </a:r>
            <a:r>
              <a:rPr lang="en-US" altLang="zh-CN" dirty="0" smtClean="0"/>
              <a:t>/</a:t>
            </a:r>
            <a:r>
              <a:rPr lang="zh-CN" altLang="en-US" dirty="0" smtClean="0"/>
              <a:t>秒</a:t>
            </a:r>
            <a:endParaRPr lang="en-US" altLang="zh-CN" dirty="0" smtClean="0"/>
          </a:p>
          <a:p>
            <a:r>
              <a:rPr lang="zh-CN" altLang="en-US" dirty="0" smtClean="0"/>
              <a:t>缺点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存储容量小，</a:t>
            </a:r>
            <a:r>
              <a:rPr lang="en-US" altLang="zh-CN" dirty="0" smtClean="0"/>
              <a:t>20</a:t>
            </a:r>
            <a:r>
              <a:rPr lang="zh-CN" altLang="en-US" dirty="0" smtClean="0"/>
              <a:t>个字长为</a:t>
            </a:r>
            <a:r>
              <a:rPr lang="en-US" altLang="zh-CN" dirty="0" smtClean="0"/>
              <a:t>10</a:t>
            </a:r>
            <a:r>
              <a:rPr lang="zh-CN" altLang="en-US" dirty="0" smtClean="0"/>
              <a:t>位的十进制数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效率低，人工线路连接方法编程</a:t>
            </a:r>
            <a:endParaRPr lang="en-US" altLang="zh-CN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862" y="1548185"/>
            <a:ext cx="19050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158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ENIAC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G:\教程\微机原理\ENIAC\mau0-1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0780" y="2225079"/>
            <a:ext cx="3646207" cy="286410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6" name="Picture 1028" descr="G:\教程\微机原理\ENIAC\eniac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282501" y="2225078"/>
            <a:ext cx="4394990" cy="286410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442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计算机之父</a:t>
            </a:r>
            <a:r>
              <a:rPr lang="zh-CN" altLang="en-US" sz="3600" dirty="0" smtClean="0"/>
              <a:t>：约翰</a:t>
            </a:r>
            <a:r>
              <a:rPr lang="en-US" altLang="zh-CN" sz="3600" dirty="0" smtClean="0"/>
              <a:t>·</a:t>
            </a:r>
            <a:r>
              <a:rPr lang="zh-CN" altLang="en-US" sz="3600" dirty="0"/>
              <a:t>冯</a:t>
            </a:r>
            <a:r>
              <a:rPr lang="en-US" altLang="zh-CN" sz="3600" dirty="0"/>
              <a:t>·</a:t>
            </a:r>
            <a:r>
              <a:rPr lang="zh-CN" altLang="en-US" sz="3600" dirty="0" smtClean="0"/>
              <a:t>诺依</a:t>
            </a:r>
            <a:r>
              <a:rPr lang="zh-CN" altLang="en-US" sz="3600" dirty="0" smtClean="0"/>
              <a:t>曼</a:t>
            </a:r>
            <a:r>
              <a:rPr lang="en-US" altLang="zh-CN" sz="3600" dirty="0" smtClean="0"/>
              <a:t/>
            </a:r>
            <a:br>
              <a:rPr lang="en-US" altLang="zh-CN" sz="3600" dirty="0" smtClean="0"/>
            </a:br>
            <a:r>
              <a:rPr lang="zh-CN" altLang="en-US" sz="3600" dirty="0" smtClean="0"/>
              <a:t>（</a:t>
            </a:r>
            <a:r>
              <a:rPr lang="en-US" altLang="zh-CN" sz="3600" dirty="0"/>
              <a:t>John von </a:t>
            </a:r>
            <a:r>
              <a:rPr lang="en-US" altLang="zh-CN" sz="3600" dirty="0" smtClean="0"/>
              <a:t>Neumann</a:t>
            </a:r>
            <a:r>
              <a:rPr lang="zh-CN" altLang="en-US" sz="3600" dirty="0" smtClean="0"/>
              <a:t>）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冯</a:t>
            </a:r>
            <a:r>
              <a:rPr lang="en-US" altLang="zh-CN" dirty="0" smtClean="0"/>
              <a:t>·</a:t>
            </a:r>
            <a:r>
              <a:rPr lang="zh-CN" altLang="en-US" dirty="0" smtClean="0"/>
              <a:t>诺依曼与莫尔小组研制</a:t>
            </a:r>
            <a:r>
              <a:rPr lang="en-US" altLang="zh-CN" dirty="0" smtClean="0"/>
              <a:t>EDVAC</a:t>
            </a:r>
            <a:r>
              <a:rPr lang="zh-CN" altLang="en-US" dirty="0" smtClean="0"/>
              <a:t>计算机，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采用“存储程序”方案</a:t>
            </a:r>
            <a:endParaRPr lang="en-US" altLang="zh-CN" dirty="0" smtClean="0"/>
          </a:p>
          <a:p>
            <a:r>
              <a:rPr lang="zh-CN" altLang="en-US" dirty="0"/>
              <a:t>冯</a:t>
            </a:r>
            <a:r>
              <a:rPr lang="en-US" altLang="zh-CN" dirty="0"/>
              <a:t>·</a:t>
            </a:r>
            <a:r>
              <a:rPr lang="zh-CN" altLang="en-US" dirty="0" smtClean="0"/>
              <a:t>诺依曼型机器</a:t>
            </a:r>
            <a:endParaRPr lang="en-US" altLang="zh-CN" dirty="0" smtClean="0"/>
          </a:p>
          <a:p>
            <a:pPr lvl="1"/>
            <a:r>
              <a:rPr lang="zh-CN" altLang="en-US" sz="2000" dirty="0" smtClean="0"/>
              <a:t>由</a:t>
            </a:r>
            <a:r>
              <a:rPr lang="zh-CN" altLang="en-US" sz="2000" dirty="0"/>
              <a:t>运算器、控制器、存储器、输入设备和输出</a:t>
            </a:r>
            <a:r>
              <a:rPr lang="zh-CN" altLang="en-US" sz="2000" dirty="0" smtClean="0"/>
              <a:t>设备</a:t>
            </a:r>
            <a:r>
              <a:rPr lang="en-US" altLang="zh-CN" sz="2000" dirty="0" smtClean="0"/>
              <a:t>5</a:t>
            </a:r>
            <a:r>
              <a:rPr lang="zh-CN" altLang="en-US" sz="2000" dirty="0" smtClean="0"/>
              <a:t>部分组成</a:t>
            </a:r>
            <a:endParaRPr lang="zh-CN" altLang="en-US" sz="2000" dirty="0"/>
          </a:p>
          <a:p>
            <a:pPr lvl="1"/>
            <a:r>
              <a:rPr lang="zh-CN" altLang="en-US" sz="2000" dirty="0"/>
              <a:t>采用存储程序的方式，程序和数据放在同一个存储器中</a:t>
            </a:r>
            <a:r>
              <a:rPr lang="zh-CN" altLang="en-US" sz="2000" dirty="0" smtClean="0"/>
              <a:t>，以</a:t>
            </a:r>
            <a:r>
              <a:rPr lang="zh-CN" altLang="en-US" sz="2000" dirty="0"/>
              <a:t>二进制码</a:t>
            </a:r>
            <a:r>
              <a:rPr lang="zh-CN" altLang="en-US" sz="2000" dirty="0" smtClean="0"/>
              <a:t>表示</a:t>
            </a:r>
            <a:endParaRPr lang="zh-CN" altLang="en-US" sz="2000" dirty="0"/>
          </a:p>
          <a:p>
            <a:pPr lvl="1"/>
            <a:r>
              <a:rPr lang="zh-CN" altLang="en-US" sz="2000" dirty="0"/>
              <a:t>指令由操作码和地址码</a:t>
            </a:r>
            <a:r>
              <a:rPr lang="zh-CN" altLang="en-US" sz="2000" dirty="0" smtClean="0"/>
              <a:t>组成</a:t>
            </a:r>
            <a:endParaRPr lang="zh-CN" altLang="en-US" sz="2000" dirty="0"/>
          </a:p>
          <a:p>
            <a:pPr lvl="1"/>
            <a:r>
              <a:rPr lang="zh-CN" altLang="en-US" sz="2000" dirty="0"/>
              <a:t>指令在存储器中按执行顺序存放，一般顺序执行，但也可按运算结果或外界条件而</a:t>
            </a:r>
            <a:r>
              <a:rPr lang="zh-CN" altLang="en-US" sz="2000" dirty="0" smtClean="0"/>
              <a:t>改变</a:t>
            </a:r>
            <a:endParaRPr lang="zh-CN" altLang="en-US" sz="2000" dirty="0"/>
          </a:p>
          <a:p>
            <a:pPr lvl="1"/>
            <a:r>
              <a:rPr lang="zh-CN" altLang="en-US" sz="2000" dirty="0"/>
              <a:t>机器以运算器为</a:t>
            </a:r>
            <a:r>
              <a:rPr lang="zh-CN" altLang="en-US" sz="2000" dirty="0" smtClean="0"/>
              <a:t>中心，输入输出设备与存储器间的数据传送都通过运算器</a:t>
            </a:r>
            <a:endParaRPr lang="zh-CN" altLang="en-US" sz="2000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566" y="0"/>
            <a:ext cx="2022434" cy="263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1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第一代：电子管计算机</a:t>
            </a:r>
            <a:r>
              <a:rPr lang="zh-CN" altLang="en-US" dirty="0" smtClean="0"/>
              <a:t>时代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1946</a:t>
            </a:r>
            <a:r>
              <a:rPr lang="zh-CN" altLang="en-US" dirty="0" smtClean="0"/>
              <a:t>～</a:t>
            </a:r>
            <a:r>
              <a:rPr lang="en-US" altLang="zh-CN" dirty="0" smtClean="0"/>
              <a:t>50</a:t>
            </a:r>
            <a:r>
              <a:rPr lang="zh-CN" altLang="en-US" dirty="0"/>
              <a:t>年代</a:t>
            </a:r>
            <a:r>
              <a:rPr lang="zh-CN" altLang="en-US" dirty="0" smtClean="0"/>
              <a:t>后期</a:t>
            </a:r>
            <a:endParaRPr lang="en-US" altLang="zh-C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主要</a:t>
            </a:r>
            <a:r>
              <a:rPr lang="zh-CN" altLang="en-US" dirty="0"/>
              <a:t>特点是采用电子管作为基本器</a:t>
            </a:r>
            <a:r>
              <a:rPr lang="zh-CN" altLang="en-US" dirty="0" smtClean="0"/>
              <a:t>件</a:t>
            </a:r>
            <a:endParaRPr lang="zh-CN" altLang="en-US" dirty="0"/>
          </a:p>
          <a:p>
            <a:r>
              <a:rPr lang="en-US" altLang="zh-CN" dirty="0" smtClean="0"/>
              <a:t>IBM</a:t>
            </a:r>
            <a:r>
              <a:rPr lang="zh-CN" altLang="en-US" dirty="0" smtClean="0"/>
              <a:t>公司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1954</a:t>
            </a:r>
            <a:r>
              <a:rPr lang="zh-CN" altLang="en-US" dirty="0" smtClean="0"/>
              <a:t>年：</a:t>
            </a:r>
            <a:r>
              <a:rPr lang="en-US" altLang="zh-CN" dirty="0" smtClean="0"/>
              <a:t>IBM650</a:t>
            </a:r>
            <a:r>
              <a:rPr lang="zh-CN" altLang="en-US" dirty="0" smtClean="0"/>
              <a:t>小型机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1958</a:t>
            </a:r>
            <a:r>
              <a:rPr lang="zh-CN" altLang="en-US" dirty="0" smtClean="0"/>
              <a:t>年：</a:t>
            </a:r>
            <a:r>
              <a:rPr lang="en-US" altLang="zh-CN" dirty="0" smtClean="0"/>
              <a:t>IBM709</a:t>
            </a:r>
            <a:r>
              <a:rPr lang="zh-CN" altLang="en-US" dirty="0"/>
              <a:t>大型机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061" y="3793605"/>
            <a:ext cx="3161190" cy="25910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8053" y="3118118"/>
            <a:ext cx="2451537" cy="327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0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第二代：晶体管计算机时代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smtClean="0"/>
              <a:t>50</a:t>
            </a:r>
            <a:r>
              <a:rPr lang="zh-CN" altLang="en-US" dirty="0"/>
              <a:t>年代</a:t>
            </a:r>
            <a:r>
              <a:rPr lang="zh-CN" altLang="en-US" dirty="0" smtClean="0"/>
              <a:t>中期～</a:t>
            </a:r>
            <a:r>
              <a:rPr lang="en-US" altLang="zh-CN" dirty="0" smtClean="0"/>
              <a:t>60</a:t>
            </a:r>
            <a:r>
              <a:rPr lang="zh-CN" altLang="en-US" dirty="0"/>
              <a:t>年代后期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dirty="0"/>
              <a:t>主要器件为</a:t>
            </a:r>
            <a:r>
              <a:rPr lang="zh-CN" altLang="en-US" dirty="0" smtClean="0"/>
              <a:t>晶体管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贝尔</a:t>
            </a:r>
            <a:r>
              <a:rPr lang="zh-CN" altLang="en-US" dirty="0"/>
              <a:t>实验室的肖克莱、巴丁、</a:t>
            </a:r>
            <a:r>
              <a:rPr lang="zh-CN" altLang="en-US" dirty="0" smtClean="0"/>
              <a:t>布拉顿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晶体</a:t>
            </a:r>
            <a:r>
              <a:rPr lang="zh-CN" altLang="en-US" dirty="0"/>
              <a:t>管体积小、重量轻、寿命长、发热少、功耗低</a:t>
            </a:r>
            <a:r>
              <a:rPr lang="zh-CN" altLang="en-US" dirty="0" smtClean="0"/>
              <a:t>，运算速度提高</a:t>
            </a:r>
            <a:endParaRPr lang="en-US" altLang="zh-CN" dirty="0" smtClean="0"/>
          </a:p>
          <a:p>
            <a:r>
              <a:rPr lang="zh-CN" altLang="en-US" dirty="0" smtClean="0"/>
              <a:t>控制</a:t>
            </a:r>
            <a:r>
              <a:rPr lang="zh-CN" altLang="en-US" dirty="0"/>
              <a:t>数据公司</a:t>
            </a:r>
            <a:r>
              <a:rPr lang="en-US" altLang="zh-CN" dirty="0" smtClean="0"/>
              <a:t>CDC</a:t>
            </a:r>
          </a:p>
          <a:p>
            <a:pPr lvl="1"/>
            <a:r>
              <a:rPr lang="en-US" altLang="zh-CN" dirty="0" smtClean="0"/>
              <a:t>1964</a:t>
            </a:r>
            <a:r>
              <a:rPr lang="zh-CN" altLang="en-US" dirty="0" smtClean="0"/>
              <a:t>年：</a:t>
            </a:r>
            <a:r>
              <a:rPr lang="en-US" altLang="zh-CN" dirty="0" smtClean="0"/>
              <a:t>CDC6600</a:t>
            </a:r>
            <a:r>
              <a:rPr lang="zh-CN" altLang="en-US" dirty="0"/>
              <a:t>大型</a:t>
            </a:r>
            <a:r>
              <a:rPr lang="zh-CN" altLang="en-US" dirty="0" smtClean="0"/>
              <a:t>机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1969</a:t>
            </a:r>
            <a:r>
              <a:rPr lang="zh-CN" altLang="en-US" dirty="0" smtClean="0"/>
              <a:t>年：</a:t>
            </a:r>
            <a:r>
              <a:rPr lang="en-US" altLang="zh-CN" dirty="0" smtClean="0"/>
              <a:t>CDC7600</a:t>
            </a:r>
            <a:r>
              <a:rPr lang="zh-CN" altLang="en-US" dirty="0"/>
              <a:t>超大型机（平均速度达每秒千万次浮点运算</a:t>
            </a:r>
            <a:r>
              <a:rPr lang="zh-CN" altLang="en-US" dirty="0" smtClean="0"/>
              <a:t>）</a:t>
            </a:r>
            <a:endParaRPr lang="zh-CN" altLang="en-US" dirty="0"/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890" y="1616262"/>
            <a:ext cx="2540000" cy="1193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0130" y="2810062"/>
            <a:ext cx="3734739" cy="26018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4850" y="4429497"/>
            <a:ext cx="1700236" cy="242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93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第三代：集成电路计算机</a:t>
            </a:r>
            <a:r>
              <a:rPr lang="zh-CN" altLang="en-US" dirty="0" smtClean="0"/>
              <a:t>时代（</a:t>
            </a:r>
            <a:r>
              <a:rPr lang="en-US" altLang="zh-CN" dirty="0" smtClean="0"/>
              <a:t>60</a:t>
            </a:r>
            <a:r>
              <a:rPr lang="zh-CN" altLang="en-US" dirty="0"/>
              <a:t>年代</a:t>
            </a:r>
            <a:r>
              <a:rPr lang="zh-CN" altLang="en-US" dirty="0" smtClean="0"/>
              <a:t>中期～</a:t>
            </a:r>
            <a:r>
              <a:rPr lang="en-US" altLang="zh-CN" dirty="0" smtClean="0"/>
              <a:t>70</a:t>
            </a:r>
            <a:r>
              <a:rPr lang="zh-CN" altLang="en-US" dirty="0"/>
              <a:t>年代前期）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采用集成电路作为基本器</a:t>
            </a:r>
            <a:r>
              <a:rPr lang="zh-CN" altLang="en-US" dirty="0" smtClean="0"/>
              <a:t>件</a:t>
            </a:r>
            <a:endParaRPr lang="en-US" altLang="zh-CN" dirty="0" smtClean="0"/>
          </a:p>
          <a:p>
            <a:pPr marL="228600" lvl="1">
              <a:spcBef>
                <a:spcPts val="1000"/>
              </a:spcBef>
            </a:pPr>
            <a:r>
              <a:rPr lang="en-US" altLang="zh-CN" dirty="0"/>
              <a:t>1964</a:t>
            </a:r>
            <a:r>
              <a:rPr lang="zh-CN" altLang="en-US" dirty="0"/>
              <a:t>年，</a:t>
            </a:r>
            <a:r>
              <a:rPr lang="en-US" altLang="zh-CN" dirty="0"/>
              <a:t>IBM</a:t>
            </a:r>
            <a:r>
              <a:rPr lang="zh-CN" altLang="en-US" dirty="0"/>
              <a:t>发布的</a:t>
            </a:r>
            <a:r>
              <a:rPr lang="en-US" altLang="zh-CN" dirty="0"/>
              <a:t>IBM360</a:t>
            </a:r>
            <a:r>
              <a:rPr lang="zh-CN" altLang="en-US" dirty="0" smtClean="0"/>
              <a:t>系统</a:t>
            </a:r>
            <a:endParaRPr lang="en-US" altLang="zh-CN" dirty="0" smtClean="0"/>
          </a:p>
          <a:p>
            <a:pPr marL="685800" lvl="2">
              <a:spcBef>
                <a:spcPts val="1000"/>
              </a:spcBef>
            </a:pPr>
            <a:r>
              <a:rPr lang="zh-CN" altLang="en-US" dirty="0" smtClean="0"/>
              <a:t>最早</a:t>
            </a:r>
            <a:r>
              <a:rPr lang="zh-CN" altLang="en-US" dirty="0"/>
              <a:t>采用集成电路的通用</a:t>
            </a:r>
            <a:r>
              <a:rPr lang="zh-CN" altLang="en-US" dirty="0" smtClean="0"/>
              <a:t>计算机</a:t>
            </a:r>
            <a:endParaRPr lang="en-US" altLang="zh-CN" dirty="0" smtClean="0"/>
          </a:p>
          <a:p>
            <a:pPr marL="685800" lvl="2">
              <a:spcBef>
                <a:spcPts val="1000"/>
              </a:spcBef>
            </a:pPr>
            <a:r>
              <a:rPr lang="zh-CN" altLang="en-US" dirty="0" smtClean="0"/>
              <a:t>影响</a:t>
            </a:r>
            <a:r>
              <a:rPr lang="zh-CN" altLang="en-US" dirty="0"/>
              <a:t>最大的第三代</a:t>
            </a:r>
            <a:r>
              <a:rPr lang="zh-CN" altLang="en-US" dirty="0" smtClean="0"/>
              <a:t>计算机</a:t>
            </a:r>
            <a:endParaRPr lang="en-US" altLang="zh-CN" dirty="0" smtClean="0"/>
          </a:p>
          <a:p>
            <a:pPr marL="228600" lvl="1">
              <a:spcBef>
                <a:spcPts val="1000"/>
              </a:spcBef>
            </a:pPr>
            <a:r>
              <a:rPr lang="zh-CN" altLang="en-US" dirty="0" smtClean="0"/>
              <a:t>主要特点</a:t>
            </a:r>
            <a:endParaRPr lang="zh-CN" altLang="en-US" dirty="0"/>
          </a:p>
          <a:p>
            <a:pPr marL="685800" lvl="2">
              <a:spcBef>
                <a:spcPts val="1000"/>
              </a:spcBef>
            </a:pPr>
            <a:r>
              <a:rPr lang="zh-CN" altLang="en-US" dirty="0" smtClean="0"/>
              <a:t>通用化：指令</a:t>
            </a:r>
            <a:r>
              <a:rPr lang="zh-CN" altLang="en-US" dirty="0"/>
              <a:t>系统丰富，兼顾科学计算、数据处理、实时</a:t>
            </a:r>
            <a:r>
              <a:rPr lang="zh-CN" altLang="en-US" dirty="0" smtClean="0"/>
              <a:t>控制</a:t>
            </a:r>
            <a:endParaRPr lang="zh-CN" altLang="en-US" dirty="0"/>
          </a:p>
          <a:p>
            <a:pPr marL="685800" lvl="2">
              <a:spcBef>
                <a:spcPts val="1000"/>
              </a:spcBef>
            </a:pPr>
            <a:r>
              <a:rPr lang="zh-CN" altLang="en-US" dirty="0" smtClean="0"/>
              <a:t>系列化：各档</a:t>
            </a:r>
            <a:r>
              <a:rPr lang="zh-CN" altLang="en-US" dirty="0"/>
              <a:t>机器采用相同的系统结构，保持了程序的</a:t>
            </a:r>
            <a:r>
              <a:rPr lang="zh-CN" altLang="en-US" dirty="0" smtClean="0"/>
              <a:t>兼容性</a:t>
            </a:r>
            <a:endParaRPr lang="zh-CN" altLang="en-US" dirty="0"/>
          </a:p>
          <a:p>
            <a:pPr marL="685800" lvl="2">
              <a:spcBef>
                <a:spcPts val="1000"/>
              </a:spcBef>
            </a:pPr>
            <a:r>
              <a:rPr lang="zh-CN" altLang="en-US" dirty="0" smtClean="0"/>
              <a:t>标准化：采用</a:t>
            </a:r>
            <a:r>
              <a:rPr lang="zh-CN" altLang="en-US" dirty="0"/>
              <a:t>标准的输入输出接口，各个机型的外部设备</a:t>
            </a:r>
            <a:r>
              <a:rPr lang="zh-CN" altLang="en-US" dirty="0" smtClean="0"/>
              <a:t>是通用</a:t>
            </a:r>
            <a:r>
              <a:rPr lang="zh-CN" altLang="en-US" dirty="0"/>
              <a:t>的。各个型号机器的</a:t>
            </a:r>
            <a:r>
              <a:rPr lang="en-US" altLang="zh-CN" dirty="0"/>
              <a:t>CPU</a:t>
            </a:r>
            <a:r>
              <a:rPr lang="zh-CN" altLang="en-US" dirty="0"/>
              <a:t>独立设计，存储器</a:t>
            </a:r>
            <a:r>
              <a:rPr lang="zh-CN" altLang="en-US" dirty="0" smtClean="0"/>
              <a:t>、外部</a:t>
            </a:r>
            <a:r>
              <a:rPr lang="zh-CN" altLang="en-US" dirty="0"/>
              <a:t>设备都采用标准部件组装。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418" y="1690689"/>
            <a:ext cx="3528574" cy="222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81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第四代：大规模集成电路计算机</a:t>
            </a:r>
            <a:r>
              <a:rPr lang="zh-CN" altLang="en-US" dirty="0" smtClean="0"/>
              <a:t>时代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5794663" cy="4351338"/>
          </a:xfrm>
        </p:spPr>
        <p:txBody>
          <a:bodyPr>
            <a:normAutofit fontScale="92500"/>
          </a:bodyPr>
          <a:lstStyle/>
          <a:p>
            <a:r>
              <a:rPr lang="en-US" altLang="zh-CN" dirty="0" smtClean="0"/>
              <a:t>Intel</a:t>
            </a:r>
            <a:r>
              <a:rPr lang="zh-CN" altLang="en-US" dirty="0"/>
              <a:t>公司创始人</a:t>
            </a:r>
            <a:r>
              <a:rPr lang="en-US" altLang="zh-CN" dirty="0"/>
              <a:t>Golden </a:t>
            </a:r>
            <a:r>
              <a:rPr lang="en-US" altLang="zh-CN" dirty="0" smtClean="0"/>
              <a:t>Moore</a:t>
            </a:r>
            <a:r>
              <a:rPr lang="zh-CN" altLang="en-US" dirty="0" smtClean="0"/>
              <a:t>于</a:t>
            </a:r>
            <a:r>
              <a:rPr lang="en-US" altLang="zh-CN" dirty="0"/>
              <a:t>1965</a:t>
            </a:r>
            <a:r>
              <a:rPr lang="zh-CN" altLang="en-US" dirty="0"/>
              <a:t>年提出了著名的摩尔定律：每</a:t>
            </a:r>
            <a:r>
              <a:rPr lang="en-US" altLang="zh-CN" dirty="0"/>
              <a:t>18</a:t>
            </a:r>
            <a:r>
              <a:rPr lang="zh-CN" altLang="en-US" dirty="0"/>
              <a:t>个月，集成电路的集成度将翻一番</a:t>
            </a:r>
            <a:r>
              <a:rPr lang="zh-CN" altLang="en-US" dirty="0" smtClean="0"/>
              <a:t>，速度将</a:t>
            </a:r>
            <a:r>
              <a:rPr lang="zh-CN" altLang="en-US" dirty="0"/>
              <a:t>提高一倍，而其价格将减低</a:t>
            </a:r>
            <a:r>
              <a:rPr lang="zh-CN" altLang="en-US" dirty="0" smtClean="0"/>
              <a:t>一半</a:t>
            </a:r>
            <a:endParaRPr lang="en-US" altLang="zh-CN" dirty="0" smtClean="0"/>
          </a:p>
          <a:p>
            <a:r>
              <a:rPr lang="en-US" altLang="zh-CN" dirty="0" smtClean="0"/>
              <a:t>1977</a:t>
            </a:r>
            <a:r>
              <a:rPr lang="zh-CN" altLang="en-US" dirty="0" smtClean="0"/>
              <a:t>年，</a:t>
            </a:r>
            <a:r>
              <a:rPr lang="zh-CN" altLang="en-US" dirty="0"/>
              <a:t>第一台</a:t>
            </a:r>
            <a:r>
              <a:rPr lang="zh-CN" altLang="en-US" dirty="0" smtClean="0"/>
              <a:t>个人计算机</a:t>
            </a:r>
            <a:r>
              <a:rPr lang="en-US" altLang="zh-CN" dirty="0" smtClean="0"/>
              <a:t>Apple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II</a:t>
            </a:r>
          </a:p>
          <a:p>
            <a:pPr lvl="1"/>
            <a:r>
              <a:rPr lang="zh-CN" altLang="en-US" dirty="0" smtClean="0"/>
              <a:t>售价</a:t>
            </a:r>
            <a:r>
              <a:rPr lang="zh-CN" altLang="en-US" dirty="0"/>
              <a:t>约</a:t>
            </a:r>
            <a:r>
              <a:rPr lang="en-US" altLang="zh-CN" dirty="0"/>
              <a:t>1300</a:t>
            </a:r>
            <a:r>
              <a:rPr lang="zh-CN" altLang="en-US" dirty="0"/>
              <a:t>美元 </a:t>
            </a:r>
          </a:p>
          <a:p>
            <a:pPr lvl="1"/>
            <a:r>
              <a:rPr lang="fi-FI" altLang="zh-CN" dirty="0"/>
              <a:t>MOS 6502 </a:t>
            </a:r>
            <a:r>
              <a:rPr lang="fi-FI" altLang="zh-CN" dirty="0" smtClean="0"/>
              <a:t>CPU</a:t>
            </a:r>
            <a:r>
              <a:rPr lang="zh-CN" altLang="en-US" dirty="0" smtClean="0"/>
              <a:t>，</a:t>
            </a:r>
            <a:r>
              <a:rPr lang="zh-CN" altLang="fi-FI" dirty="0" smtClean="0"/>
              <a:t>主频</a:t>
            </a:r>
            <a:r>
              <a:rPr lang="fi-FI" altLang="zh-CN" dirty="0" smtClean="0"/>
              <a:t>1MHz</a:t>
            </a:r>
            <a:r>
              <a:rPr lang="zh-CN" altLang="en-US" dirty="0" smtClean="0"/>
              <a:t>，</a:t>
            </a:r>
            <a:r>
              <a:rPr lang="zh-CN" altLang="fi-FI" dirty="0" smtClean="0"/>
              <a:t>内存</a:t>
            </a:r>
            <a:r>
              <a:rPr lang="fi-FI" altLang="zh-CN" dirty="0" smtClean="0"/>
              <a:t>4KB</a:t>
            </a:r>
          </a:p>
          <a:p>
            <a:r>
              <a:rPr lang="en-US" altLang="zh-CN" dirty="0" smtClean="0"/>
              <a:t>1981</a:t>
            </a:r>
            <a:r>
              <a:rPr lang="zh-CN" altLang="en-US" dirty="0" smtClean="0"/>
              <a:t>年，</a:t>
            </a:r>
            <a:r>
              <a:rPr lang="en-US" altLang="zh-CN" dirty="0" smtClean="0"/>
              <a:t>IBM</a:t>
            </a:r>
            <a:r>
              <a:rPr lang="zh-CN" altLang="en-US" dirty="0" smtClean="0"/>
              <a:t> </a:t>
            </a:r>
            <a:r>
              <a:rPr lang="en-US" altLang="zh-CN" dirty="0" smtClean="0"/>
              <a:t>PC</a:t>
            </a:r>
            <a:r>
              <a:rPr lang="zh-CN" altLang="en-US" dirty="0" smtClean="0"/>
              <a:t> </a:t>
            </a:r>
            <a:r>
              <a:rPr lang="en-US" altLang="zh-CN" dirty="0" smtClean="0"/>
              <a:t>5150</a:t>
            </a:r>
          </a:p>
          <a:p>
            <a:pPr lvl="1"/>
            <a:r>
              <a:rPr lang="zh-CN" altLang="en-US" dirty="0"/>
              <a:t>售价约</a:t>
            </a:r>
            <a:r>
              <a:rPr lang="en-US" altLang="zh-CN" dirty="0"/>
              <a:t>1600</a:t>
            </a:r>
            <a:r>
              <a:rPr lang="zh-CN" altLang="en-US" dirty="0"/>
              <a:t>美元 </a:t>
            </a:r>
          </a:p>
          <a:p>
            <a:pPr lvl="1"/>
            <a:r>
              <a:rPr lang="fi-FI" altLang="zh-CN" dirty="0"/>
              <a:t>Intel 8088 </a:t>
            </a:r>
            <a:r>
              <a:rPr lang="fi-FI" altLang="zh-CN" dirty="0" smtClean="0"/>
              <a:t>CPU</a:t>
            </a:r>
            <a:r>
              <a:rPr lang="zh-CN" altLang="en-US" dirty="0" smtClean="0"/>
              <a:t>，</a:t>
            </a:r>
            <a:r>
              <a:rPr lang="zh-CN" altLang="fi-FI" dirty="0" smtClean="0"/>
              <a:t>主频</a:t>
            </a:r>
            <a:r>
              <a:rPr lang="fi-FI" altLang="zh-CN" dirty="0" smtClean="0"/>
              <a:t>4.77MHz</a:t>
            </a:r>
            <a:r>
              <a:rPr lang="zh-CN" altLang="en-US" dirty="0"/>
              <a:t>，</a:t>
            </a:r>
            <a:r>
              <a:rPr lang="zh-CN" altLang="fi-FI" dirty="0" smtClean="0"/>
              <a:t>内存</a:t>
            </a:r>
            <a:r>
              <a:rPr lang="fi-FI" altLang="zh-CN" dirty="0" smtClean="0"/>
              <a:t>16KB</a:t>
            </a:r>
          </a:p>
          <a:p>
            <a:pPr lvl="1"/>
            <a:endParaRPr lang="fi-FI" altLang="zh-CN" dirty="0"/>
          </a:p>
          <a:p>
            <a:pPr lvl="1"/>
            <a:endParaRPr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8658" y="4906234"/>
            <a:ext cx="2360976" cy="1545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196" y="3194420"/>
            <a:ext cx="2357438" cy="16000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2196" y="1368177"/>
            <a:ext cx="2357438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5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TM02900743[[fn=环保]]</Template>
  <TotalTime>32462</TotalTime>
  <Words>1223</Words>
  <Application>Microsoft Macintosh PowerPoint</Application>
  <PresentationFormat>On-screen Show (4:3)</PresentationFormat>
  <Paragraphs>135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Calibri</vt:lpstr>
      <vt:lpstr>Calibri Light</vt:lpstr>
      <vt:lpstr>DengXian</vt:lpstr>
      <vt:lpstr>Mangal</vt:lpstr>
      <vt:lpstr>宋体</vt:lpstr>
      <vt:lpstr>Arial</vt:lpstr>
      <vt:lpstr>Office Theme</vt:lpstr>
      <vt:lpstr>第1章 计算机系统概论</vt:lpstr>
      <vt:lpstr>1.1 计算机的诞生和发展</vt:lpstr>
      <vt:lpstr>ENIAC（electronic numerical integrator and computer）： 世界上第一台电子计算机</vt:lpstr>
      <vt:lpstr>ENIAC</vt:lpstr>
      <vt:lpstr>计算机之父：约翰·冯·诺依曼 （John von Neumann）</vt:lpstr>
      <vt:lpstr>第一代：电子管计算机时代 1946～50年代后期</vt:lpstr>
      <vt:lpstr>第二代：晶体管计算机时代 50年代中期～60年代后期</vt:lpstr>
      <vt:lpstr>第三代：集成电路计算机时代（60年代中期～70年代前期）</vt:lpstr>
      <vt:lpstr>第四代：大规模集成电路计算机时代</vt:lpstr>
      <vt:lpstr>第五代：超大规模集成电路</vt:lpstr>
      <vt:lpstr>计算机发展趋势</vt:lpstr>
      <vt:lpstr>1.2 计算机的硬件</vt:lpstr>
      <vt:lpstr>计算机中执行的程序</vt:lpstr>
      <vt:lpstr>计算机硬件的组成</vt:lpstr>
      <vt:lpstr>输入设备</vt:lpstr>
      <vt:lpstr>输出设备</vt:lpstr>
      <vt:lpstr>存储器</vt:lpstr>
      <vt:lpstr>中央处理器</vt:lpstr>
      <vt:lpstr>以总线连接的计算机结构</vt:lpstr>
      <vt:lpstr>计算机系统的分类</vt:lpstr>
      <vt:lpstr>1.3 计算机的软件</vt:lpstr>
      <vt:lpstr>计算机的语言</vt:lpstr>
      <vt:lpstr>计算机的语言</vt:lpstr>
      <vt:lpstr>计算机的语言</vt:lpstr>
      <vt:lpstr>计算机系统的多级层次结构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计算机组成与结构</dc:title>
  <dc:creator>juncheng jia</dc:creator>
  <cp:lastModifiedBy>juncheng jia</cp:lastModifiedBy>
  <cp:revision>1457</cp:revision>
  <dcterms:created xsi:type="dcterms:W3CDTF">2016-02-02T02:27:05Z</dcterms:created>
  <dcterms:modified xsi:type="dcterms:W3CDTF">2018-03-04T11:41:32Z</dcterms:modified>
</cp:coreProperties>
</file>

<file path=docProps/thumbnail.jpeg>
</file>